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86" r:id="rId4"/>
    <p:sldId id="273" r:id="rId5"/>
    <p:sldId id="377" r:id="rId6"/>
    <p:sldId id="378" r:id="rId7"/>
    <p:sldId id="379" r:id="rId8"/>
    <p:sldId id="274" r:id="rId9"/>
    <p:sldId id="380" r:id="rId10"/>
    <p:sldId id="381" r:id="rId11"/>
    <p:sldId id="376" r:id="rId12"/>
    <p:sldId id="375" r:id="rId13"/>
    <p:sldId id="347" r:id="rId14"/>
    <p:sldId id="280" r:id="rId15"/>
    <p:sldId id="284" r:id="rId16"/>
    <p:sldId id="303" r:id="rId17"/>
    <p:sldId id="287" r:id="rId18"/>
    <p:sldId id="288" r:id="rId19"/>
    <p:sldId id="333" r:id="rId20"/>
    <p:sldId id="285" r:id="rId21"/>
    <p:sldId id="382" r:id="rId22"/>
    <p:sldId id="323" r:id="rId23"/>
    <p:sldId id="383" r:id="rId24"/>
    <p:sldId id="384" r:id="rId25"/>
    <p:sldId id="385" r:id="rId26"/>
    <p:sldId id="283" r:id="rId27"/>
    <p:sldId id="279" r:id="rId28"/>
  </p:sldIdLst>
  <p:sldSz cx="12192000" cy="6858000"/>
  <p:notesSz cx="9236075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4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9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3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1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4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7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6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2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010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55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59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81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0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0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8E977-2C94-4E74-87F8-148CE251F34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09C6C1-3B92-4DA9-AFE9-C10B5647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1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CF5B3-5374-4996-8479-682E2286B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Natural Gas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past and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239B60-BE48-40ED-8F33-CCEE806D2A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Hossein Abbasi</a:t>
            </a:r>
          </a:p>
          <a:p>
            <a:r>
              <a:rPr lang="en-US" dirty="0"/>
              <a:t>Spring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9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consumption of energy by fuel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4C2A8-554B-4749-BC7D-4DC6C4F6F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22" y="1363817"/>
            <a:ext cx="10189183" cy="47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9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 capita energy 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75903-05BE-4C74-AB63-BA15BEED1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951" y="1488598"/>
            <a:ext cx="8012187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6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consumption by region and fuel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82093-972F-4E39-B2AF-82E0811C5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96" y="1398066"/>
            <a:ext cx="9777307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62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FC50-9091-4082-817A-6C859A1D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use in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FCF-2E65-43E8-8969-47C841D3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5875"/>
            <a:ext cx="8740602" cy="540067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5101D1-5AB5-47EC-8407-FE525EAC0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20" y="1514475"/>
            <a:ext cx="5058207" cy="45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57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FC50-9091-4082-817A-6C859A1D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use in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FCF-2E65-43E8-8969-47C841D3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5875"/>
            <a:ext cx="8740602" cy="540067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BE0FC-2754-4D65-A6D5-19A976A68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258" y="1285875"/>
            <a:ext cx="5248819" cy="47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4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FC50-9091-4082-817A-6C859A1D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use in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FCF-2E65-43E8-8969-47C841D3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5875"/>
            <a:ext cx="8740602" cy="540067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645B57-CF8B-43A4-BCA8-62260CE87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760" y="1319212"/>
            <a:ext cx="5223760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8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 for coal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F6759-BF5D-4FFF-AAC7-1C3B7F114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35" y="1270000"/>
            <a:ext cx="7022065" cy="47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FC50-9091-4082-817A-6C859A1D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 supply and 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FCF-2E65-43E8-8969-47C841D3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5875"/>
            <a:ext cx="8740602" cy="540067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C9E92-E224-44CE-B2C4-5605839D1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49" y="1371433"/>
            <a:ext cx="9665049" cy="473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9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FC50-9091-4082-817A-6C859A1D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supply and 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59FCF-2E65-43E8-8969-47C841D3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5875"/>
            <a:ext cx="8740602" cy="540067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energy outlook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91D4D0-71CD-4B39-889B-E5AD67C6A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3" y="1161889"/>
            <a:ext cx="6402907" cy="510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1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F6BB-7494-42D1-9F2F-E66D4DEF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shares in the world: new plants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4011-E625-4D98-A0FF-4C00AFDA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60" y="1269507"/>
            <a:ext cx="8741342" cy="558849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New additions to power production capacity have mostly been in solar and gas power generations.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Source: EIA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D7A20-0076-440E-8214-866C9C27C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959" y="1930400"/>
            <a:ext cx="7905485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94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4011-E625-4D98-A0FF-4C00AFDA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5939"/>
            <a:ext cx="8596668" cy="5140170"/>
          </a:xfrm>
        </p:spPr>
        <p:txBody>
          <a:bodyPr>
            <a:normAutofit fontScale="70000" lnSpcReduction="20000"/>
          </a:bodyPr>
          <a:lstStyle/>
          <a:p>
            <a:r>
              <a:rPr lang="en-US" sz="2000" dirty="0"/>
              <a:t>Many factors should be considered in choosing a technology.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Source: Morris and Cleveland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8E6828-BC81-4964-9117-28F0E7A9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Electricity generating technologies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B0E663-AE10-4342-B249-0B69E9434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54" y="1836564"/>
            <a:ext cx="7790688" cy="43789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B093C0-9CE3-492D-AC3B-10DBB15EE2F0}"/>
              </a:ext>
            </a:extLst>
          </p:cNvPr>
          <p:cNvSpPr/>
          <p:nvPr/>
        </p:nvSpPr>
        <p:spPr>
          <a:xfrm>
            <a:off x="5450889" y="2104008"/>
            <a:ext cx="887767" cy="10919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55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4011-E625-4D98-A0FF-4C00AFDA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687" y="1459308"/>
            <a:ext cx="7943088" cy="5261087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82550" indent="0">
              <a:buNone/>
            </a:pPr>
            <a:r>
              <a:rPr lang="en-US" sz="2000" dirty="0"/>
              <a:t> Source: EIA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9697E9-800E-48DF-A450-E57830D2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LCOE (cost) and LACE (value)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95AC03-859B-4917-A89F-09AD1EF5A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1251752"/>
            <a:ext cx="8254279" cy="508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0F4A17-C471-43C9-BD47-CF8EDD064CC1}"/>
              </a:ext>
            </a:extLst>
          </p:cNvPr>
          <p:cNvSpPr/>
          <p:nvPr/>
        </p:nvSpPr>
        <p:spPr>
          <a:xfrm>
            <a:off x="6076950" y="2234131"/>
            <a:ext cx="887767" cy="39380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 reserves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8387D-7AF3-452D-B0F2-A6EDBFF57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04" y="1478896"/>
            <a:ext cx="8401592" cy="46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98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 production/consumption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FB9F0-0121-43F0-A544-1F7DFD864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6" y="1492461"/>
            <a:ext cx="8326098" cy="475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08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F6BB-7494-42D1-9F2F-E66D4DEF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Oil reserves to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4011-E625-4D98-A0FF-4C00AFDA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8" y="1313895"/>
            <a:ext cx="8732464" cy="5442012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Reserve to production is large in South and Central America, followed by Middle East.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Source: BP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D90164-3646-465D-B94F-3245EEE28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83" y="1992445"/>
            <a:ext cx="7333488" cy="408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2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reserves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CD60F-F167-4F94-8E34-99A2DC65D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54" y="1458392"/>
            <a:ext cx="8734348" cy="465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10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production/consumption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96791-E3F2-4AF8-A8FD-A1609081E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318055"/>
            <a:ext cx="8596668" cy="49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97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F6BB-7494-42D1-9F2F-E66D4DEF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Natural gas reserves to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4011-E625-4D98-A0FF-4C00AFDA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93" y="1535837"/>
            <a:ext cx="9161756" cy="5246703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/>
              <a:t>Middle East and Central Asia and Russia have a high reserve to production too.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Source: BP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E467C-BC5B-4E8C-9464-2270B4CDC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1930400"/>
            <a:ext cx="7201155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78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reserves/production/consumption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113647F-AA3D-430B-AF6C-68DDBFECD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266848"/>
              </p:ext>
            </p:extLst>
          </p:nvPr>
        </p:nvGraphicFramePr>
        <p:xfrm>
          <a:off x="765173" y="1595966"/>
          <a:ext cx="10960102" cy="4442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090">
                  <a:extLst>
                    <a:ext uri="{9D8B030D-6E8A-4147-A177-3AD203B41FA5}">
                      <a16:colId xmlns:a16="http://schemas.microsoft.com/office/drawing/2014/main" val="1914788392"/>
                    </a:ext>
                  </a:extLst>
                </a:gridCol>
                <a:gridCol w="1338089">
                  <a:extLst>
                    <a:ext uri="{9D8B030D-6E8A-4147-A177-3AD203B41FA5}">
                      <a16:colId xmlns:a16="http://schemas.microsoft.com/office/drawing/2014/main" val="288491855"/>
                    </a:ext>
                  </a:extLst>
                </a:gridCol>
                <a:gridCol w="1413627">
                  <a:extLst>
                    <a:ext uri="{9D8B030D-6E8A-4147-A177-3AD203B41FA5}">
                      <a16:colId xmlns:a16="http://schemas.microsoft.com/office/drawing/2014/main" val="2716359442"/>
                    </a:ext>
                  </a:extLst>
                </a:gridCol>
                <a:gridCol w="992776">
                  <a:extLst>
                    <a:ext uri="{9D8B030D-6E8A-4147-A177-3AD203B41FA5}">
                      <a16:colId xmlns:a16="http://schemas.microsoft.com/office/drawing/2014/main" val="3039941882"/>
                    </a:ext>
                  </a:extLst>
                </a:gridCol>
                <a:gridCol w="1285481">
                  <a:extLst>
                    <a:ext uri="{9D8B030D-6E8A-4147-A177-3AD203B41FA5}">
                      <a16:colId xmlns:a16="http://schemas.microsoft.com/office/drawing/2014/main" val="2736765337"/>
                    </a:ext>
                  </a:extLst>
                </a:gridCol>
                <a:gridCol w="1370013">
                  <a:extLst>
                    <a:ext uri="{9D8B030D-6E8A-4147-A177-3AD203B41FA5}">
                      <a16:colId xmlns:a16="http://schemas.microsoft.com/office/drawing/2014/main" val="4208454822"/>
                    </a:ext>
                  </a:extLst>
                </a:gridCol>
                <a:gridCol w="1370013">
                  <a:extLst>
                    <a:ext uri="{9D8B030D-6E8A-4147-A177-3AD203B41FA5}">
                      <a16:colId xmlns:a16="http://schemas.microsoft.com/office/drawing/2014/main" val="4206953909"/>
                    </a:ext>
                  </a:extLst>
                </a:gridCol>
                <a:gridCol w="1370013">
                  <a:extLst>
                    <a:ext uri="{9D8B030D-6E8A-4147-A177-3AD203B41FA5}">
                      <a16:colId xmlns:a16="http://schemas.microsoft.com/office/drawing/2014/main" val="1452733986"/>
                    </a:ext>
                  </a:extLst>
                </a:gridCol>
              </a:tblGrid>
              <a:tr h="63469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Reserves (1998) Bm3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Reserves (2018)Bm3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Share (%)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Production Bm3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Res. to Pod. (years)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Consumption Bm3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Cons./Prod.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764658378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Russia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669.5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454.5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67.9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2197712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Iran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22,800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31,900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16.2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239.5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133.3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225.6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94.2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6832501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11,300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24,700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175.5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140.7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9249357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Turkmenistan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19,500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316.8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46.2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38740423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832.0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817.5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98.3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94702133"/>
                  </a:ext>
                </a:extLst>
              </a:tr>
              <a:tr h="6346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130,800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196,900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3,867.9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3848.9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Low" rtl="0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0865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87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E215E-D1A4-4EEA-9188-8FAE766D2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8"/>
            <a:ext cx="8596668" cy="4697411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BP energy outlook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DBE7A-40E8-4195-906B-7A63625C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29" y="155636"/>
            <a:ext cx="10003344" cy="616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58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5F068-19FA-46B7-9B3E-503771E2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Natural gas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6FE5A-4530-4901-9AF2-854D6BE11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4332"/>
            <a:ext cx="7943088" cy="513556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Gas is different than oil!</a:t>
            </a:r>
          </a:p>
          <a:p>
            <a:r>
              <a:rPr lang="en-US" sz="2400" dirty="0"/>
              <a:t>Gas availability is more diversified.</a:t>
            </a:r>
          </a:p>
          <a:p>
            <a:r>
              <a:rPr lang="en-US" sz="2400" dirty="0"/>
              <a:t>It is more abundant than oil.</a:t>
            </a:r>
          </a:p>
          <a:p>
            <a:r>
              <a:rPr lang="en-US" sz="2400" dirty="0"/>
              <a:t>Its transportation is difficult and costly.</a:t>
            </a:r>
          </a:p>
          <a:p>
            <a:r>
              <a:rPr lang="en-US" sz="2400" dirty="0"/>
              <a:t>Delivering it to end user needs a huge fixed cost.</a:t>
            </a:r>
          </a:p>
          <a:p>
            <a:r>
              <a:rPr lang="en-US" sz="2400" dirty="0"/>
              <a:t>Its energy density is much less than oil.</a:t>
            </a:r>
          </a:p>
          <a:p>
            <a:r>
              <a:rPr lang="en-US" sz="2400" dirty="0"/>
              <a:t>Therefore: 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Gas </a:t>
            </a:r>
            <a:r>
              <a:rPr lang="en-US" dirty="0">
                <a:solidFill>
                  <a:srgbClr val="FF0000"/>
                </a:solidFill>
              </a:rPr>
              <a:t>markets are local markets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The markets form only if there is a critical mass of potential users.</a:t>
            </a:r>
          </a:p>
          <a:p>
            <a:endParaRPr lang="en-US" sz="2400" dirty="0"/>
          </a:p>
          <a:p>
            <a:r>
              <a:rPr lang="en-US" sz="2400" dirty="0"/>
              <a:t>Source: Bhattacharyya</a:t>
            </a:r>
          </a:p>
        </p:txBody>
      </p:sp>
    </p:spTree>
    <p:extLst>
      <p:ext uri="{BB962C8B-B14F-4D97-AF65-F5344CB8AC3E}">
        <p14:creationId xmlns:p14="http://schemas.microsoft.com/office/powerpoint/2010/main" val="176867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0136-89F9-4FD4-8020-80435AE1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level energy policy: Russia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68067-8DAB-4D54-A5C5-7D25A1F83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91" y="1598721"/>
            <a:ext cx="81534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One of the ways Russia promotes its policy of </a:t>
            </a:r>
            <a:r>
              <a:rPr lang="en-US" sz="2400" dirty="0">
                <a:solidFill>
                  <a:srgbClr val="FF0000"/>
                </a:solidFill>
              </a:rPr>
              <a:t>gaining leverage over its transit states </a:t>
            </a:r>
            <a:r>
              <a:rPr lang="en-US" sz="2400" dirty="0"/>
              <a:t>is through buying up energy infrastructure in neighboring states.</a:t>
            </a:r>
          </a:p>
          <a:p>
            <a:r>
              <a:rPr lang="en-US" sz="2400" dirty="0"/>
              <a:t>Russia makes it a formal goal to </a:t>
            </a:r>
            <a:r>
              <a:rPr lang="en-US" sz="2400" dirty="0">
                <a:solidFill>
                  <a:srgbClr val="FF0000"/>
                </a:solidFill>
              </a:rPr>
              <a:t>acquire energy infrastructure in the former Soviet republics</a:t>
            </a:r>
            <a:r>
              <a:rPr lang="en-US" sz="2400" dirty="0"/>
              <a:t>.</a:t>
            </a:r>
          </a:p>
          <a:p>
            <a:r>
              <a:rPr lang="en-US" sz="2400" dirty="0"/>
              <a:t>One of Russia’s major energy goals is </a:t>
            </a:r>
            <a:r>
              <a:rPr lang="en-US" sz="2400" dirty="0">
                <a:solidFill>
                  <a:srgbClr val="FF0000"/>
                </a:solidFill>
              </a:rPr>
              <a:t>retaining its role as the main exporter to the EU gas market</a:t>
            </a:r>
            <a:r>
              <a:rPr lang="en-US" sz="2400" dirty="0"/>
              <a:t>.</a:t>
            </a:r>
          </a:p>
          <a:p>
            <a:r>
              <a:rPr lang="en-US" sz="2400" dirty="0"/>
              <a:t>Moscow has gone to great lengths to ensure its </a:t>
            </a:r>
            <a:r>
              <a:rPr lang="en-US" sz="2400" dirty="0">
                <a:solidFill>
                  <a:srgbClr val="FF0000"/>
                </a:solidFill>
              </a:rPr>
              <a:t>predominance</a:t>
            </a:r>
            <a:r>
              <a:rPr lang="en-US" sz="2400" dirty="0"/>
              <a:t> in the market, including investing in extremely expensive infrastructure that circumvents transit states, and purchasing routes that could allow </a:t>
            </a:r>
            <a:r>
              <a:rPr lang="en-US" sz="2400" dirty="0">
                <a:solidFill>
                  <a:srgbClr val="FF0000"/>
                </a:solidFill>
              </a:rPr>
              <a:t>potential competitors, such as Turkmenistan and Iran, to enter the European market directly.</a:t>
            </a:r>
          </a:p>
          <a:p>
            <a:r>
              <a:rPr lang="en-US" sz="2400" dirty="0"/>
              <a:t>Source: Energy Politics</a:t>
            </a:r>
          </a:p>
        </p:txBody>
      </p:sp>
    </p:spTree>
    <p:extLst>
      <p:ext uri="{BB962C8B-B14F-4D97-AF65-F5344CB8AC3E}">
        <p14:creationId xmlns:p14="http://schemas.microsoft.com/office/powerpoint/2010/main" val="212269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0136-89F9-4FD4-8020-80435AE1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politics: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68067-8DAB-4D54-A5C5-7D25A1F83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965" y="1270000"/>
            <a:ext cx="80772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India′s energy situation is characterized by:</a:t>
            </a:r>
          </a:p>
          <a:p>
            <a:pPr lvl="1"/>
            <a:r>
              <a:rPr lang="en-US" sz="2000" dirty="0"/>
              <a:t>increasing energy demand, </a:t>
            </a:r>
          </a:p>
          <a:p>
            <a:pPr lvl="1"/>
            <a:r>
              <a:rPr lang="en-US" sz="2000" dirty="0"/>
              <a:t>high fossil fuel dependency, </a:t>
            </a:r>
          </a:p>
          <a:p>
            <a:pPr lvl="1"/>
            <a:r>
              <a:rPr lang="en-US" sz="2000" dirty="0"/>
              <a:t>large import shares, </a:t>
            </a:r>
          </a:p>
          <a:p>
            <a:pPr lvl="1"/>
            <a:r>
              <a:rPr lang="en-US" sz="2000" dirty="0"/>
              <a:t>significant portion of population deprived of modern energy services.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Natural gas</a:t>
            </a:r>
            <a:r>
              <a:rPr lang="en-US" sz="2400" dirty="0"/>
              <a:t>, being the cleanest fossil fuel with high efficiency and cost effectiveness, is expected to play an important role.</a:t>
            </a:r>
          </a:p>
          <a:p>
            <a:r>
              <a:rPr lang="en-US" sz="2400" dirty="0"/>
              <a:t>India, with only 0.6% of proven world reserves, is not endowed with adequate natural gas domestically.</a:t>
            </a:r>
          </a:p>
          <a:p>
            <a:r>
              <a:rPr lang="en-US" sz="2400" dirty="0"/>
              <a:t>There are gas reserves in </a:t>
            </a:r>
            <a:r>
              <a:rPr lang="en-US" sz="2400" dirty="0" err="1"/>
              <a:t>neighbouring</a:t>
            </a:r>
            <a:r>
              <a:rPr lang="en-US" sz="2400" dirty="0"/>
              <a:t> regions which gives rise to the prospects of three cross border gas pipeline projects.</a:t>
            </a:r>
          </a:p>
          <a:p>
            <a:r>
              <a:rPr lang="en-US" sz="2400" dirty="0"/>
              <a:t>Source: Nathan, 2013</a:t>
            </a:r>
          </a:p>
        </p:txBody>
      </p:sp>
    </p:spTree>
    <p:extLst>
      <p:ext uri="{BB962C8B-B14F-4D97-AF65-F5344CB8AC3E}">
        <p14:creationId xmlns:p14="http://schemas.microsoft.com/office/powerpoint/2010/main" val="295224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0136-89F9-4FD4-8020-80435AE1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politics: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68067-8DAB-4D54-A5C5-7D25A1F83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779" y="1492188"/>
            <a:ext cx="81534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There are three possible pipeline projects. Each has advantages and disadvantages.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Source: Nathan, 2013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783737-E10D-4B8D-92EB-FD12B8677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122503"/>
            <a:ext cx="6324600" cy="349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8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Energy consumption, ranked by GDP (PPP)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105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Source: BP Statistical Review of World Energy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C25F56-5B11-460C-9DA4-8DAD298F6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34" y="1171797"/>
            <a:ext cx="8449489" cy="507123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5996176-1DA5-46A7-B438-8BACA78EAD82}"/>
              </a:ext>
            </a:extLst>
          </p:cNvPr>
          <p:cNvSpPr/>
          <p:nvPr/>
        </p:nvSpPr>
        <p:spPr>
          <a:xfrm>
            <a:off x="7677150" y="3429000"/>
            <a:ext cx="714375" cy="438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16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302D-5D61-423E-8B59-8274121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story?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8BBE-6F78-43ED-B3DB-1E0E6F8F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684" y="1637900"/>
            <a:ext cx="8596668" cy="4610500"/>
          </a:xfrm>
        </p:spPr>
        <p:txBody>
          <a:bodyPr>
            <a:normAutofit/>
          </a:bodyPr>
          <a:lstStyle/>
          <a:p>
            <a:r>
              <a:rPr lang="en-US" sz="2800" dirty="0"/>
              <a:t>Gas is the future of energy.</a:t>
            </a:r>
          </a:p>
          <a:p>
            <a:r>
              <a:rPr lang="en-US" sz="2800" dirty="0"/>
              <a:t>Iran has gas, a lot of it!</a:t>
            </a:r>
          </a:p>
          <a:p>
            <a:r>
              <a:rPr lang="en-US" sz="2800" dirty="0"/>
              <a:t>Iran produces gas, a lot of it!</a:t>
            </a:r>
          </a:p>
          <a:p>
            <a:r>
              <a:rPr lang="en-US" sz="2800" dirty="0"/>
              <a:t>Iran uses gas, a lot of it!</a:t>
            </a:r>
          </a:p>
          <a:p>
            <a:r>
              <a:rPr lang="en-US" sz="2800" dirty="0"/>
              <a:t>Russia intends to prevent competition.</a:t>
            </a:r>
          </a:p>
          <a:p>
            <a:r>
              <a:rPr lang="en-US" sz="2800" dirty="0"/>
              <a:t>India is looking for gas.</a:t>
            </a:r>
          </a:p>
          <a:p>
            <a:r>
              <a:rPr lang="en-US" sz="2800" dirty="0"/>
              <a:t>Iran is not engaged in the world gas market.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25094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5252</TotalTime>
  <Words>736</Words>
  <Application>Microsoft Office PowerPoint</Application>
  <PresentationFormat>Widescreen</PresentationFormat>
  <Paragraphs>432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Trebuchet MS</vt:lpstr>
      <vt:lpstr>Wingdings 3</vt:lpstr>
      <vt:lpstr>Facet</vt:lpstr>
      <vt:lpstr>Natural Gas:  past and future</vt:lpstr>
      <vt:lpstr>Global consumption of energy by fuel</vt:lpstr>
      <vt:lpstr>Per capita energy consumption</vt:lpstr>
      <vt:lpstr>Energy consumption by region and fuel</vt:lpstr>
      <vt:lpstr>Energy use in buildings</vt:lpstr>
      <vt:lpstr>Energy use in transportation</vt:lpstr>
      <vt:lpstr>Energy use in industry</vt:lpstr>
      <vt:lpstr>Demand for coal</vt:lpstr>
      <vt:lpstr>Oil supply and demand</vt:lpstr>
      <vt:lpstr>Gas supply and demand</vt:lpstr>
      <vt:lpstr>Fuel shares in the world: new plants</vt:lpstr>
      <vt:lpstr>Electricity generating technologies</vt:lpstr>
      <vt:lpstr>LCOE (cost) and LACE (value)</vt:lpstr>
      <vt:lpstr>Oil reserves</vt:lpstr>
      <vt:lpstr>Oil production/consumption</vt:lpstr>
      <vt:lpstr>Oil reserves to production</vt:lpstr>
      <vt:lpstr>Gas reserves</vt:lpstr>
      <vt:lpstr>Gas production/consumption</vt:lpstr>
      <vt:lpstr>Natural gas reserves to production</vt:lpstr>
      <vt:lpstr>Gas reserves/production/consumption</vt:lpstr>
      <vt:lpstr>PowerPoint Presentation</vt:lpstr>
      <vt:lpstr>Natural gas market</vt:lpstr>
      <vt:lpstr>Country level energy policy: Russia</vt:lpstr>
      <vt:lpstr>Pipeline politics: India</vt:lpstr>
      <vt:lpstr>Pipeline politics: India</vt:lpstr>
      <vt:lpstr>Energy consumption, ranked by GDP (PPP)</vt:lpstr>
      <vt:lpstr>What is the story?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 424 Applied Econometrics</dc:title>
  <dc:creator>hossein abbasi</dc:creator>
  <cp:lastModifiedBy>Hossein Abbasi</cp:lastModifiedBy>
  <cp:revision>72</cp:revision>
  <cp:lastPrinted>2021-03-13T13:14:20Z</cp:lastPrinted>
  <dcterms:created xsi:type="dcterms:W3CDTF">2020-08-26T00:07:20Z</dcterms:created>
  <dcterms:modified xsi:type="dcterms:W3CDTF">2021-10-22T17:43:43Z</dcterms:modified>
</cp:coreProperties>
</file>